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9" r:id="rId3"/>
    <p:sldId id="257" r:id="rId4"/>
    <p:sldId id="258" r:id="rId5"/>
    <p:sldId id="260" r:id="rId6"/>
    <p:sldId id="262" r:id="rId7"/>
    <p:sldId id="261" r:id="rId8"/>
    <p:sldId id="268" r:id="rId9"/>
    <p:sldId id="264" r:id="rId10"/>
    <p:sldId id="266" r:id="rId11"/>
    <p:sldId id="263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4C1E10-80A1-0346-B59B-E218136FA7A4}" v="18" dt="2024-08-29T18:08:35.396"/>
    <p1510:client id="{61E9ED8C-E9B0-DF4A-B362-9DF529E740FD}" v="132" dt="2024-08-28T03:11:56.3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34"/>
    <p:restoredTop sz="94707"/>
  </p:normalViewPr>
  <p:slideViewPr>
    <p:cSldViewPr snapToGrid="0">
      <p:cViewPr varScale="1">
        <p:scale>
          <a:sx n="178" d="100"/>
          <a:sy n="178" d="100"/>
        </p:scale>
        <p:origin x="9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png>
</file>

<file path=ppt/media/image13.png>
</file>

<file path=ppt/media/image2.jpe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29A21-ECC8-6BFA-145B-6ABD36F19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E3D001-739B-1284-766F-F146F53023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65549-859C-3FB6-7E24-4C43FAB42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FFABD-7436-8D4E-AADF-39AA5875D8EB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E46AB-DE4D-FE23-8333-22B55CE72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F503E-AC5D-4124-0A0E-4950593A0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27927-FB76-5E48-A0ED-4E18B15DA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763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D4A70-F976-3B75-A932-CE90C75E5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B8D750-710F-EDA2-275C-4F3A56846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A6A51-F24D-DCCE-AE4E-D65CFA780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FFABD-7436-8D4E-AADF-39AA5875D8EB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34323-A871-6296-5423-A7AC89919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7C7C0-9E4E-A87A-6909-035D46DB3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27927-FB76-5E48-A0ED-4E18B15DA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1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5BEA2A-C572-6268-5347-2C40FB05DC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C6A512-C33F-CA75-B006-F05F3B525C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A5B81-B29B-0174-78DE-EB3B847AB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FFABD-7436-8D4E-AADF-39AA5875D8EB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4B5F68-1D32-DB40-B418-2CFC7FB88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2E4AF-2A5A-A753-EDAB-0171C4569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27927-FB76-5E48-A0ED-4E18B15DA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4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48641-F330-B1A3-805E-F490857A4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11841-8F63-7531-9BDD-13522D2C9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C3CA6-F610-EF0A-3FAA-E2A8D7605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FFABD-7436-8D4E-AADF-39AA5875D8EB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C0E78-E823-F2BC-E639-D110DE184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C5E54-5D06-EF96-CB4B-F231BB42A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27927-FB76-5E48-A0ED-4E18B15DA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863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8C54F-7E36-107C-1CD0-196F4E9F5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3F6B35-16E6-6C40-51B6-9228B6132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74C01-438F-0D35-F653-43A845FC5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FFABD-7436-8D4E-AADF-39AA5875D8EB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0791B-328D-84B9-4089-5004A6AFD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8480C-AE00-2DF4-378A-14C65FE3B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27927-FB76-5E48-A0ED-4E18B15DA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882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C0C7D-6357-449D-3665-DCF42540B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5872A-952D-EECC-1203-40536AC500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01C23-4086-7AF4-510A-A5904830A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0A076-2784-C96A-3DD7-AF568BBE4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FFABD-7436-8D4E-AADF-39AA5875D8EB}" type="datetimeFigureOut">
              <a:rPr lang="en-US" smtClean="0"/>
              <a:t>8/29/24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6F833-A4F4-1874-5E32-33D3DE26E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4D2740-9F76-5EF6-15C4-A75ED4C84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27927-FB76-5E48-A0ED-4E18B15DA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508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0C370-A6A7-261D-61F1-803A18000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CAA990-E886-8A77-412C-7D358F497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E6F94F-79D1-B86F-52F0-DEBD26D97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A0731B-66D5-8428-46D9-45F8D140B9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F3A390-B95A-8555-9F87-076920BD58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7FA3E0-C999-E850-9F0C-E81D8595F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FFABD-7436-8D4E-AADF-39AA5875D8EB}" type="datetimeFigureOut">
              <a:rPr lang="en-US" smtClean="0"/>
              <a:t>8/29/24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EDAE61-34C5-88F2-A6AF-81BF53B9C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BD834B-1048-D2AD-B414-80250E2CB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27927-FB76-5E48-A0ED-4E18B15DA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587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412C6-AD8A-FD4B-5A3C-C7AEC0BE3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FBEA12-0C25-2C00-CFE6-9733488F8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FFABD-7436-8D4E-AADF-39AA5875D8EB}" type="datetimeFigureOut">
              <a:rPr lang="en-US" smtClean="0"/>
              <a:t>8/29/24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295425-E302-8F48-685E-04E104DF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A3E3EA-94D0-A6B1-37C9-54F7CFB1E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27927-FB76-5E48-A0ED-4E18B15DA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69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6ADB34-BE34-EF78-4E35-C593C4931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FFABD-7436-8D4E-AADF-39AA5875D8EB}" type="datetimeFigureOut">
              <a:rPr lang="en-US" smtClean="0"/>
              <a:t>8/29/24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57E286-9F8B-B938-3088-B2F86D6A6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62C94E-8432-A8C8-CCAE-3D33CF409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27927-FB76-5E48-A0ED-4E18B15DA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382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2EE22-EBF7-CC83-EA36-139BEC93B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57C4F-B3FE-962C-DC5C-9A8E602DE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51382-7A4F-5B1B-3852-EA799EC01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9A3DB9-5A7F-0E6D-4087-B63D86429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FFABD-7436-8D4E-AADF-39AA5875D8EB}" type="datetimeFigureOut">
              <a:rPr lang="en-US" smtClean="0"/>
              <a:t>8/29/24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75EB1-1420-55C1-9154-88410460A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364DD4-EF21-8273-108A-48FC76FF2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27927-FB76-5E48-A0ED-4E18B15DA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07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A4FC7-0C7D-5A81-0464-346BC3F73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B52B5B-F3A4-1212-567D-823A5015C0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C2DAFE-D7CB-CBA6-382F-D1BA7D6A80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CD2647-507E-12F4-48DB-E4B0BFCB8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FFABD-7436-8D4E-AADF-39AA5875D8EB}" type="datetimeFigureOut">
              <a:rPr lang="en-US" smtClean="0"/>
              <a:t>8/29/24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8D5A9E-4D31-72DC-30A4-584026769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AD09A-918B-3EE4-4E5A-6C44796F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27927-FB76-5E48-A0ED-4E18B15DA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440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8B7FB4-DAF7-4755-B497-CF8EAEFA5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31A7AD-E7DF-67C8-CFF2-B0C719EB6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24A37-64D4-FD11-38C4-0D76A57F95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82000"/>
                  </a:schemeClr>
                </a:solidFill>
                <a:latin typeface="Test Signifier" panose="02060502040504020203" pitchFamily="18" charset="77"/>
              </a:defRPr>
            </a:lvl1pPr>
          </a:lstStyle>
          <a:p>
            <a:fld id="{AE5FFABD-7436-8D4E-AADF-39AA5875D8EB}" type="datetimeFigureOut">
              <a:rPr lang="en-US" smtClean="0"/>
              <a:pPr/>
              <a:t>8/29/24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D7FC0-6E0F-4C20-67B4-9C71E6015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82000"/>
                  </a:schemeClr>
                </a:solidFill>
                <a:latin typeface="Test Signifier" panose="02060502040504020203" pitchFamily="18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60BD1-17F0-6F66-33B1-D4BE05977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82000"/>
                  </a:schemeClr>
                </a:solidFill>
                <a:latin typeface="Test Signifier" panose="02060502040504020203" pitchFamily="18" charset="77"/>
              </a:defRPr>
            </a:lvl1pPr>
          </a:lstStyle>
          <a:p>
            <a:fld id="{1A827927-FB76-5E48-A0ED-4E18B15DA8D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820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Test Signifier" panose="02060502040504020203" pitchFamily="18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Test Signifier" panose="02060502040504020203" pitchFamily="18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Test Signifier" panose="02060502040504020203" pitchFamily="18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Test Signifier" panose="02060502040504020203" pitchFamily="18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st Signifier" panose="02060502040504020203" pitchFamily="18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st Signifier" panose="02060502040504020203" pitchFamily="18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est Signifier" panose="02060502040504020203" pitchFamily="18" charset="77"/>
            </a:endParaRPr>
          </a:p>
        </p:txBody>
      </p:sp>
      <p:pic>
        <p:nvPicPr>
          <p:cNvPr id="5" name="Picture 4" descr="A close up of a colorful background&#10;&#10;Description automatically generated">
            <a:extLst>
              <a:ext uri="{FF2B5EF4-FFF2-40B4-BE49-F238E27FC236}">
                <a16:creationId xmlns:a16="http://schemas.microsoft.com/office/drawing/2014/main" id="{54907B23-1053-460F-6301-0DDCF7F1D8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504" b="21444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est Signifier" panose="02060502040504020203" pitchFamily="18" charset="77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E24DD5-6B87-9CA3-EC82-60CEADE71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1741924"/>
          </a:xfrm>
        </p:spPr>
        <p:txBody>
          <a:bodyPr anchor="t">
            <a:normAutofit/>
          </a:bodyPr>
          <a:lstStyle/>
          <a:p>
            <a:pPr algn="l"/>
            <a:r>
              <a:rPr lang="en-US" sz="2800" dirty="0">
                <a:solidFill>
                  <a:srgbClr val="FFFFFF"/>
                </a:solidFill>
                <a:latin typeface="Test Signifier" panose="02060502040504020203" pitchFamily="18" charset="77"/>
              </a:rPr>
              <a:t>Accessing GPT-4 level Mathematical Olympiad Solutions via Monte Carlo Tree Self-refine with LLaMa-3 8B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C6DAAB-2073-86EB-12B7-6630FE3A9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754880"/>
            <a:ext cx="5449479" cy="1459653"/>
          </a:xfrm>
        </p:spPr>
        <p:txBody>
          <a:bodyPr anchor="b">
            <a:noAutofit/>
          </a:bodyPr>
          <a:lstStyle/>
          <a:p>
            <a:pPr algn="l"/>
            <a:r>
              <a:rPr lang="en-US" sz="1400" dirty="0" err="1">
                <a:solidFill>
                  <a:srgbClr val="FFFFFF"/>
                </a:solidFill>
                <a:latin typeface="Test Signifier" panose="02060502040504020203" pitchFamily="18" charset="77"/>
              </a:rPr>
              <a:t>ConvAI</a:t>
            </a:r>
            <a:r>
              <a:rPr lang="en-US" sz="1400" dirty="0">
                <a:solidFill>
                  <a:srgbClr val="FFFFFF"/>
                </a:solidFill>
                <a:latin typeface="Test Signifier" panose="02060502040504020203" pitchFamily="18" charset="77"/>
              </a:rPr>
              <a:t> Reading Group #1</a:t>
            </a:r>
          </a:p>
          <a:p>
            <a:pPr algn="l"/>
            <a:r>
              <a:rPr lang="en-US" sz="1400" dirty="0">
                <a:solidFill>
                  <a:srgbClr val="FFFFFF"/>
                </a:solidFill>
                <a:latin typeface="Test Signifier" panose="02060502040504020203" pitchFamily="18" charset="77"/>
              </a:rPr>
              <a:t>Sumuk Shashidhar</a:t>
            </a:r>
          </a:p>
          <a:p>
            <a:pPr algn="l"/>
            <a:endParaRPr lang="en-US" sz="1400" dirty="0">
              <a:solidFill>
                <a:srgbClr val="FFFFFF"/>
              </a:solidFill>
              <a:latin typeface="Test Signifier" panose="02060502040504020203" pitchFamily="18" charset="77"/>
            </a:endParaRPr>
          </a:p>
          <a:p>
            <a:pPr algn="l"/>
            <a:r>
              <a:rPr lang="en-US" sz="1400" dirty="0">
                <a:solidFill>
                  <a:srgbClr val="FFFFFF"/>
                </a:solidFill>
                <a:latin typeface="Test Signifier" panose="02060502040504020203" pitchFamily="18" charset="77"/>
              </a:rPr>
              <a:t>August 29</a:t>
            </a:r>
            <a:r>
              <a:rPr lang="en-US" sz="1400" baseline="30000" dirty="0">
                <a:solidFill>
                  <a:srgbClr val="FFFFFF"/>
                </a:solidFill>
                <a:latin typeface="Test Signifier" panose="02060502040504020203" pitchFamily="18" charset="77"/>
              </a:rPr>
              <a:t>th</a:t>
            </a:r>
            <a:r>
              <a:rPr lang="en-US" sz="1400" dirty="0">
                <a:solidFill>
                  <a:srgbClr val="FFFFFF"/>
                </a:solidFill>
                <a:latin typeface="Test Signifier" panose="02060502040504020203" pitchFamily="18" charset="77"/>
              </a:rPr>
              <a:t>, 2024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est Signifier" panose="020605020405040202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25157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DCD76-F721-5997-433F-4430AF73F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models like their own outputs? Doesn’t Self-Refine Overfit?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99344-60B6-F85C-B0EC-A19626432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4133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700" dirty="0"/>
          </a:p>
          <a:p>
            <a:r>
              <a:rPr lang="en-US" sz="1700" dirty="0"/>
              <a:t>The paper proposes three mitigations:</a:t>
            </a:r>
          </a:p>
          <a:p>
            <a:pPr lvl="1"/>
            <a:r>
              <a:rPr lang="en-US" sz="1700" dirty="0"/>
              <a:t>Starting with a neutral answer. e.g., “I don’t know” or “I can’t answer that”.</a:t>
            </a:r>
          </a:p>
          <a:p>
            <a:pPr lvl="2"/>
            <a:r>
              <a:rPr lang="en-US" sz="1700" dirty="0"/>
              <a:t>Helps against overfitting</a:t>
            </a:r>
          </a:p>
          <a:p>
            <a:pPr lvl="1"/>
            <a:r>
              <a:rPr lang="en-US" sz="1700" dirty="0"/>
              <a:t>Hard cap scores at 95, when asking it to evaluate from (-100, 100)</a:t>
            </a:r>
          </a:p>
          <a:p>
            <a:pPr lvl="1"/>
            <a:r>
              <a:rPr lang="en-US" sz="1700" dirty="0"/>
              <a:t>Sample evaluations multiple times, then average. </a:t>
            </a:r>
          </a:p>
          <a:p>
            <a:endParaRPr lang="en-US" sz="1700" dirty="0"/>
          </a:p>
          <a:p>
            <a:r>
              <a:rPr lang="en-US" sz="1700" dirty="0"/>
              <a:t>How do we know that we’re not just retrieving more information from a contaminated benchmark?</a:t>
            </a:r>
          </a:p>
          <a:p>
            <a:pPr lvl="1"/>
            <a:r>
              <a:rPr lang="en-US" sz="1700" dirty="0"/>
              <a:t>Math Odyssey was released April 2024, after the release of Llama-3 and other models. Contains new questions.</a:t>
            </a:r>
          </a:p>
          <a:p>
            <a:endParaRPr lang="en-US" sz="1700" dirty="0"/>
          </a:p>
          <a:p>
            <a:pPr lvl="1"/>
            <a:endParaRPr lang="en-US" sz="1700" dirty="0"/>
          </a:p>
          <a:p>
            <a:endParaRPr lang="en-US" sz="1700" dirty="0"/>
          </a:p>
          <a:p>
            <a:endParaRPr lang="en-US" sz="1700" dirty="0"/>
          </a:p>
          <a:p>
            <a:endParaRPr lang="en-US" sz="1700" dirty="0"/>
          </a:p>
        </p:txBody>
      </p:sp>
      <p:pic>
        <p:nvPicPr>
          <p:cNvPr id="5" name="Picture 4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705D7BF5-90C0-D8E4-A965-9F2456BD5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0531" y="2108200"/>
            <a:ext cx="349885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74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5987D-C991-75DF-B339-4BF0E6DE5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FE4C7-ADE2-FEDB-DC25-733D05457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u="sng" dirty="0"/>
              <a:t>Technique Limitations:</a:t>
            </a:r>
          </a:p>
          <a:p>
            <a:r>
              <a:rPr lang="en-US" dirty="0"/>
              <a:t>Slow.</a:t>
            </a:r>
          </a:p>
          <a:p>
            <a:r>
              <a:rPr lang="en-US" dirty="0"/>
              <a:t>Expensive.</a:t>
            </a:r>
          </a:p>
          <a:p>
            <a:r>
              <a:rPr lang="en-US" dirty="0"/>
              <a:t>Unreliable.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Paper Limitations:</a:t>
            </a:r>
          </a:p>
          <a:p>
            <a:r>
              <a:rPr lang="en-US" dirty="0"/>
              <a:t>Lack of result discussion.</a:t>
            </a:r>
          </a:p>
          <a:p>
            <a:pPr lvl="1"/>
            <a:r>
              <a:rPr lang="en-US" dirty="0"/>
              <a:t>Where does MCTS not work? Where does it work? Example cases?</a:t>
            </a:r>
          </a:p>
          <a:p>
            <a:pPr lvl="1"/>
            <a:r>
              <a:rPr lang="en-US" dirty="0"/>
              <a:t>Why do the different datasets vary so much?</a:t>
            </a:r>
          </a:p>
          <a:p>
            <a:pPr lvl="1"/>
            <a:r>
              <a:rPr lang="en-US" dirty="0"/>
              <a:t>Overlap analysis: i.e., are there problems that GPT-4 gets right that MCTS doesn’t, and why?</a:t>
            </a:r>
          </a:p>
          <a:p>
            <a:r>
              <a:rPr lang="en-US" dirty="0"/>
              <a:t>Descriptions are too abstract about implementation.</a:t>
            </a:r>
          </a:p>
          <a:p>
            <a:r>
              <a:rPr lang="en-US" dirty="0"/>
              <a:t>Why did they not choose more rollouts? Is there a plateau?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524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45C0D-D43A-01A3-1E95-721D37258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BAFD8-AEDE-E0D2-25CF-83A05B408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Prompts in the paper are extremely under optimized!</a:t>
            </a:r>
          </a:p>
          <a:p>
            <a:r>
              <a:rPr lang="en-US" dirty="0"/>
              <a:t>Only math datasets have been tested, what about general decision making?</a:t>
            </a:r>
          </a:p>
          <a:p>
            <a:r>
              <a:rPr lang="en-US" dirty="0"/>
              <a:t>No discussion about plateau or degradation after multiple rollouts.</a:t>
            </a:r>
          </a:p>
        </p:txBody>
      </p:sp>
      <p:pic>
        <p:nvPicPr>
          <p:cNvPr id="5" name="Picture 4" descr="A screenshot of a test&#10;&#10;Description automatically generated">
            <a:extLst>
              <a:ext uri="{FF2B5EF4-FFF2-40B4-BE49-F238E27FC236}">
                <a16:creationId xmlns:a16="http://schemas.microsoft.com/office/drawing/2014/main" id="{6421D72E-0A68-96F0-FEE9-BFC021B58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221" y="4001294"/>
            <a:ext cx="4153648" cy="196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344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F4138B-C47A-D44B-3DB5-8B82AD89D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Caveats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A9F9D-B517-7D8C-F6D9-F2318C685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I’ll spend some time talking about why this is a good problem, before I start presenting the paper! 🧐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This talk is laden with my personal opinions and ideas, not indicative of the authors’ stance. 😊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There are graphs, figures, and numbers that are not found in the original paper. 😯</a:t>
            </a:r>
          </a:p>
        </p:txBody>
      </p:sp>
      <p:pic>
        <p:nvPicPr>
          <p:cNvPr id="5" name="Picture 4" descr="Person with idea concept">
            <a:extLst>
              <a:ext uri="{FF2B5EF4-FFF2-40B4-BE49-F238E27FC236}">
                <a16:creationId xmlns:a16="http://schemas.microsoft.com/office/drawing/2014/main" id="{0EFF05B4-09DB-48B7-DA69-4443E7F855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63" r="20000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4426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11E92-1F11-E0A2-E7DB-1C927E0E3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est Signifier" panose="02060502040504020203" pitchFamily="18" charset="77"/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F22CE-DAE4-0BDD-B3CB-0D98946FD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latin typeface="Test Signifier" panose="02060502040504020203" pitchFamily="18" charset="77"/>
              </a:rPr>
              <a:t>Introduction: What is this?</a:t>
            </a:r>
          </a:p>
          <a:p>
            <a:pPr lvl="1"/>
            <a:r>
              <a:rPr lang="en-US" sz="2400" dirty="0">
                <a:latin typeface="Test Signifier" panose="02060502040504020203" pitchFamily="18" charset="77"/>
              </a:rPr>
              <a:t>Why does it make sense to deploy small models?</a:t>
            </a:r>
          </a:p>
          <a:p>
            <a:pPr lvl="1"/>
            <a:r>
              <a:rPr lang="en-US" sz="2400" dirty="0">
                <a:latin typeface="Test Signifier" panose="02060502040504020203" pitchFamily="18" charset="77"/>
              </a:rPr>
              <a:t>What is the General Intuition?</a:t>
            </a:r>
          </a:p>
          <a:p>
            <a:pPr lvl="1"/>
            <a:r>
              <a:rPr lang="en-US" dirty="0"/>
              <a:t>Does this work in practice?</a:t>
            </a:r>
            <a:endParaRPr lang="en-US" sz="2400" dirty="0">
              <a:latin typeface="Test Signifier" panose="02060502040504020203" pitchFamily="18" charset="77"/>
            </a:endParaRPr>
          </a:p>
          <a:p>
            <a:r>
              <a:rPr lang="en-US" b="1" dirty="0">
                <a:latin typeface="Test Signifier" panose="02060502040504020203" pitchFamily="18" charset="77"/>
              </a:rPr>
              <a:t>Paper Methodology: What did they do?</a:t>
            </a:r>
          </a:p>
          <a:p>
            <a:pPr lvl="1"/>
            <a:r>
              <a:rPr lang="en-US" dirty="0">
                <a:latin typeface="Test Signifier" panose="02060502040504020203" pitchFamily="18" charset="77"/>
              </a:rPr>
              <a:t>Monte Carlo Tree Search</a:t>
            </a:r>
          </a:p>
          <a:p>
            <a:pPr lvl="1"/>
            <a:r>
              <a:rPr lang="en-US" dirty="0"/>
              <a:t>Monte Carlo Tree Search Self Refine</a:t>
            </a:r>
            <a:endParaRPr lang="en-US" dirty="0">
              <a:latin typeface="Test Signifier" panose="02060502040504020203" pitchFamily="18" charset="77"/>
            </a:endParaRPr>
          </a:p>
          <a:p>
            <a:pPr lvl="1"/>
            <a:r>
              <a:rPr lang="en-US" dirty="0">
                <a:latin typeface="Test Signifier" panose="02060502040504020203" pitchFamily="18" charset="77"/>
              </a:rPr>
              <a:t>Don’t models like their own outputs?</a:t>
            </a:r>
          </a:p>
          <a:p>
            <a:r>
              <a:rPr lang="en-US" b="1" dirty="0"/>
              <a:t>Closing Thoughts: What you can do!</a:t>
            </a:r>
            <a:endParaRPr lang="en-US" b="1" dirty="0">
              <a:latin typeface="Test Signifier" panose="02060502040504020203" pitchFamily="18" charset="77"/>
            </a:endParaRPr>
          </a:p>
          <a:p>
            <a:pPr lvl="1"/>
            <a:r>
              <a:rPr lang="en-US" dirty="0"/>
              <a:t>Limitations</a:t>
            </a:r>
          </a:p>
          <a:p>
            <a:pPr lvl="1"/>
            <a:r>
              <a:rPr lang="en-US" dirty="0">
                <a:latin typeface="Test Signifier" panose="02060502040504020203" pitchFamily="18" charset="77"/>
              </a:rPr>
              <a:t>Future Work!</a:t>
            </a:r>
          </a:p>
          <a:p>
            <a:pPr lvl="1"/>
            <a:endParaRPr lang="en-US" b="1" dirty="0">
              <a:latin typeface="Test Signifier" panose="02060502040504020203" pitchFamily="18" charset="77"/>
            </a:endParaRPr>
          </a:p>
          <a:p>
            <a:pPr lvl="1"/>
            <a:endParaRPr lang="en-US" dirty="0">
              <a:latin typeface="Test Signifier" panose="02060502040504020203" pitchFamily="18" charset="77"/>
            </a:endParaRPr>
          </a:p>
          <a:p>
            <a:endParaRPr lang="en-US" dirty="0">
              <a:latin typeface="Test Signifier" panose="020605020405040202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85334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C9AD3-5BFD-4FF4-F824-CF3BC7E72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est Signifier" panose="02060502040504020203" pitchFamily="18" charset="77"/>
              </a:rPr>
              <a:t>Why does it make sense to deploy small models?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A8145-7790-A7D0-1F03-208F5E110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99039" cy="4153694"/>
          </a:xfrm>
        </p:spPr>
        <p:txBody>
          <a:bodyPr>
            <a:normAutofit fontScale="85000" lnSpcReduction="10000"/>
          </a:bodyPr>
          <a:lstStyle/>
          <a:p>
            <a:r>
              <a:rPr lang="en-US" sz="2400">
                <a:latin typeface="Test Signifier" panose="02060502040504020203" pitchFamily="18" charset="77"/>
              </a:rPr>
              <a:t>LLM inference is matrix multiplication.</a:t>
            </a:r>
          </a:p>
          <a:p>
            <a:pPr lvl="1"/>
            <a:r>
              <a:rPr lang="en-US" sz="2000">
                <a:latin typeface="Test Signifier" panose="02060502040504020203" pitchFamily="18" charset="77"/>
              </a:rPr>
              <a:t>Matrix multiplication complexity:  O(n</a:t>
            </a:r>
            <a:r>
              <a:rPr lang="en-US" sz="2000" baseline="30000">
                <a:latin typeface="Test Signifier" panose="02060502040504020203" pitchFamily="18" charset="77"/>
              </a:rPr>
              <a:t>2.807</a:t>
            </a:r>
            <a:r>
              <a:rPr lang="en-US" sz="2000">
                <a:latin typeface="Test Signifier" panose="02060502040504020203" pitchFamily="18" charset="77"/>
              </a:rPr>
              <a:t>) via Strassen’s algorithm. [1]</a:t>
            </a:r>
          </a:p>
          <a:p>
            <a:endParaRPr lang="en-US" sz="2400">
              <a:latin typeface="Test Signifier" panose="02060502040504020203" pitchFamily="18" charset="77"/>
            </a:endParaRPr>
          </a:p>
          <a:p>
            <a:r>
              <a:rPr lang="en-US" sz="2400" b="1" u="sng">
                <a:latin typeface="Test Signifier" panose="02060502040504020203" pitchFamily="18" charset="77"/>
              </a:rPr>
              <a:t>Consequence:</a:t>
            </a:r>
            <a:r>
              <a:rPr lang="en-US" sz="2400">
                <a:latin typeface="Test Signifier" panose="02060502040504020203" pitchFamily="18" charset="77"/>
              </a:rPr>
              <a:t> Bigger models require exponentially greater amounts of compute to perform.</a:t>
            </a:r>
          </a:p>
          <a:p>
            <a:endParaRPr lang="en-US" sz="2400">
              <a:latin typeface="Test Signifier" panose="02060502040504020203" pitchFamily="18" charset="77"/>
            </a:endParaRPr>
          </a:p>
          <a:p>
            <a:r>
              <a:rPr lang="en-US" sz="2400">
                <a:latin typeface="Test Signifier" panose="02060502040504020203" pitchFamily="18" charset="77"/>
              </a:rPr>
              <a:t>However, </a:t>
            </a:r>
            <a:r>
              <a:rPr lang="en-US" sz="2400"/>
              <a:t>capabilities are not exponential. They’re mostly linear. (e.g., GPQA)</a:t>
            </a:r>
          </a:p>
          <a:p>
            <a:endParaRPr lang="en-US" sz="2400"/>
          </a:p>
          <a:p>
            <a:r>
              <a:rPr lang="en-US" sz="2400"/>
              <a:t>Smaller GPUs (L4, 4090) are also much cheaper to manufacture, than larger GPUs (H100).</a:t>
            </a:r>
            <a:endParaRPr lang="en-US" sz="2400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64CBF0F8-4BEC-4A13-C880-0A48783AA8A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Test Signifier" panose="02060502040504020203" pitchFamily="18" charset="77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5EBDC74-0791-978D-0C99-124F97979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7239" y="1690688"/>
            <a:ext cx="5182096" cy="42886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9BA2564-2BB1-D00C-7B81-EB96E6C45F47}"/>
              </a:ext>
            </a:extLst>
          </p:cNvPr>
          <p:cNvSpPr txBox="1"/>
          <p:nvPr/>
        </p:nvSpPr>
        <p:spPr>
          <a:xfrm>
            <a:off x="916781" y="6435031"/>
            <a:ext cx="10515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1" u="none" strike="noStrike">
                <a:solidFill>
                  <a:srgbClr val="2E414F"/>
                </a:solidFill>
                <a:effectLst/>
                <a:latin typeface="Test Söhne" panose="020B0503030202060203" pitchFamily="34" charset="77"/>
              </a:rPr>
              <a:t>[1] Strassen, Volker. “Gaussian elimination is not optimal.” Numerische Mathematik 13 (1969): 354-356.</a:t>
            </a:r>
            <a:endParaRPr lang="en-US" sz="1400" i="1" dirty="0">
              <a:latin typeface="Test Söhne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14521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64B1B-5D2A-718F-1074-E38AC052C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General Intuition?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2E635B-2508-1EBE-5196-272A89130B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121733"/>
            <a:ext cx="10515600" cy="337114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D1066A-4AC7-FF59-92BF-199FDC3BA197}"/>
              </a:ext>
            </a:extLst>
          </p:cNvPr>
          <p:cNvSpPr txBox="1"/>
          <p:nvPr/>
        </p:nvSpPr>
        <p:spPr>
          <a:xfrm>
            <a:off x="838200" y="1690688"/>
            <a:ext cx="97371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est Signifier" panose="02060502040504020203" pitchFamily="18" charset="77"/>
              </a:rPr>
              <a:t>All intelligent life on earth makes good decisions by repeated [action, evaluation, reflection] triples.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est Signifier" panose="02060502040504020203" pitchFamily="18" charset="77"/>
              </a:rPr>
              <a:t>We can use this process with models to elicit better answers.</a:t>
            </a:r>
          </a:p>
        </p:txBody>
      </p:sp>
      <p:pic>
        <p:nvPicPr>
          <p:cNvPr id="10" name="Picture 9" descr="A math equation with a plus and a plus&#10;&#10;Description automatically generated">
            <a:extLst>
              <a:ext uri="{FF2B5EF4-FFF2-40B4-BE49-F238E27FC236}">
                <a16:creationId xmlns:a16="http://schemas.microsoft.com/office/drawing/2014/main" id="{39F2368C-F1CC-CBF6-8481-2ED22CAF7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8658" y="5795713"/>
            <a:ext cx="2285142" cy="69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4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2C72-BEA3-8C91-AD50-6BED96A79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Does this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4F13D-9908-15CC-B9EC-1323F9CBB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635" y="1464352"/>
            <a:ext cx="3183730" cy="102155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Yes! </a:t>
            </a:r>
          </a:p>
          <a:p>
            <a:r>
              <a:rPr lang="en-US" dirty="0"/>
              <a:t>Here are some interesting results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4B9CD4F-898B-09AF-87AC-1DDCF45A64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8393939"/>
              </p:ext>
            </p:extLst>
          </p:nvPr>
        </p:nvGraphicFramePr>
        <p:xfrm>
          <a:off x="4613317" y="423068"/>
          <a:ext cx="6902444" cy="1962975"/>
        </p:xfrm>
        <a:graphic>
          <a:graphicData uri="http://schemas.openxmlformats.org/drawingml/2006/table">
            <a:tbl>
              <a:tblPr/>
              <a:tblGrid>
                <a:gridCol w="1725611">
                  <a:extLst>
                    <a:ext uri="{9D8B030D-6E8A-4147-A177-3AD203B41FA5}">
                      <a16:colId xmlns:a16="http://schemas.microsoft.com/office/drawing/2014/main" val="2983814534"/>
                    </a:ext>
                  </a:extLst>
                </a:gridCol>
                <a:gridCol w="1725611">
                  <a:extLst>
                    <a:ext uri="{9D8B030D-6E8A-4147-A177-3AD203B41FA5}">
                      <a16:colId xmlns:a16="http://schemas.microsoft.com/office/drawing/2014/main" val="2423423544"/>
                    </a:ext>
                  </a:extLst>
                </a:gridCol>
                <a:gridCol w="1725611">
                  <a:extLst>
                    <a:ext uri="{9D8B030D-6E8A-4147-A177-3AD203B41FA5}">
                      <a16:colId xmlns:a16="http://schemas.microsoft.com/office/drawing/2014/main" val="2110704379"/>
                    </a:ext>
                  </a:extLst>
                </a:gridCol>
                <a:gridCol w="1725611">
                  <a:extLst>
                    <a:ext uri="{9D8B030D-6E8A-4147-A177-3AD203B41FA5}">
                      <a16:colId xmlns:a16="http://schemas.microsoft.com/office/drawing/2014/main" val="1415068544"/>
                    </a:ext>
                  </a:extLst>
                </a:gridCol>
              </a:tblGrid>
              <a:tr h="512281">
                <a:tc>
                  <a:txBody>
                    <a:bodyPr/>
                    <a:lstStyle/>
                    <a:p>
                      <a:pPr fontAlgn="t"/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</a:rPr>
                        <a:t> 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Llama 3 8B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Llama 3 8B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1" u="none" strike="noStrike" dirty="0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Monte Carlo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GPT-4 Turbo</a:t>
                      </a:r>
                      <a:endParaRPr lang="en-US" sz="1200" b="0">
                        <a:solidFill>
                          <a:schemeClr val="tx1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037461"/>
                  </a:ext>
                </a:extLst>
              </a:tr>
              <a:tr h="4517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GSM8K</a:t>
                      </a:r>
                      <a:endParaRPr lang="en-US" sz="1200" b="0">
                        <a:solidFill>
                          <a:schemeClr val="tx1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74.1</a:t>
                      </a:r>
                      <a:endParaRPr lang="en-US" sz="1200" b="0">
                        <a:solidFill>
                          <a:schemeClr val="tx1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B050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96.6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97.1</a:t>
                      </a:r>
                      <a:endParaRPr lang="en-US" sz="1200" b="0">
                        <a:solidFill>
                          <a:schemeClr val="tx1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0143242"/>
                  </a:ext>
                </a:extLst>
              </a:tr>
              <a:tr h="44269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</a:rPr>
                        <a:t>MATH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</a:rPr>
                        <a:t>24.36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  <a:latin typeface="Test Söhne" panose="020B0503030202060203" pitchFamily="34" charset="77"/>
                        </a:rPr>
                        <a:t>58.24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</a:rPr>
                        <a:t>73.4</a:t>
                      </a: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1478480"/>
                  </a:ext>
                </a:extLst>
              </a:tr>
              <a:tr h="512281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Math Odyssey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17.2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u="none" strike="noStrike" dirty="0">
                          <a:solidFill>
                            <a:srgbClr val="00B050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49.36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Test Söhne" panose="020B0503030202060203" pitchFamily="34" charset="77"/>
                          <a:cs typeface="Amatic SC" pitchFamily="2" charset="-79"/>
                        </a:rPr>
                        <a:t>49.1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Test Söhne" panose="020B0503030202060203" pitchFamily="34" charset="77"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5276400"/>
                  </a:ext>
                </a:extLst>
              </a:tr>
            </a:tbl>
          </a:graphicData>
        </a:graphic>
      </p:graphicFrame>
      <p:sp>
        <p:nvSpPr>
          <p:cNvPr id="11" name="Rectangle 3">
            <a:extLst>
              <a:ext uri="{FF2B5EF4-FFF2-40B4-BE49-F238E27FC236}">
                <a16:creationId xmlns:a16="http://schemas.microsoft.com/office/drawing/2014/main" id="{B2E16FE3-F53A-E435-348E-10BB510568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6500" y="2876034"/>
            <a:ext cx="23596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est Signifier" panose="02060502040504020203" pitchFamily="18" charset="77"/>
              </a:rPr>
              <a:t> </a:t>
            </a:r>
            <a:endParaRPr kumimoji="0" lang="en-US" altLang="en-US" sz="18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est Signifier" panose="02060502040504020203" pitchFamily="18" charset="7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630A971-88A6-F5BF-D0E4-1935BF143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03" y="2591592"/>
            <a:ext cx="3730194" cy="359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80F76C-B26F-AD97-4B86-F5C633FD1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64539" y="2591591"/>
            <a:ext cx="3730136" cy="359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79B3CF-0E49-F0B0-3E8C-C9F040E45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4341597" y="2591592"/>
            <a:ext cx="3722942" cy="359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3360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AC88E-DEEF-45F0-C297-BA6903178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132" y="365125"/>
            <a:ext cx="10515600" cy="1325563"/>
          </a:xfrm>
        </p:spPr>
        <p:txBody>
          <a:bodyPr/>
          <a:lstStyle/>
          <a:p>
            <a:r>
              <a:rPr lang="en-US" dirty="0"/>
              <a:t>Monte Carlo Tree Search</a:t>
            </a:r>
          </a:p>
        </p:txBody>
      </p:sp>
      <p:pic>
        <p:nvPicPr>
          <p:cNvPr id="1026" name="Picture 2" descr="drawing">
            <a:extLst>
              <a:ext uri="{FF2B5EF4-FFF2-40B4-BE49-F238E27FC236}">
                <a16:creationId xmlns:a16="http://schemas.microsoft.com/office/drawing/2014/main" id="{CEDA01F2-5979-0CF2-34EB-56AC1E37B1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297" y="1710048"/>
            <a:ext cx="6570571" cy="3437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781E76-884B-AA2C-9038-565458530504}"/>
              </a:ext>
            </a:extLst>
          </p:cNvPr>
          <p:cNvSpPr txBox="1"/>
          <p:nvPr/>
        </p:nvSpPr>
        <p:spPr>
          <a:xfrm>
            <a:off x="286131" y="1690688"/>
            <a:ext cx="50491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latin typeface="Test Signifier" panose="02060502040504020203" pitchFamily="18" charset="77"/>
              </a:rPr>
              <a:t>Selection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Test Signifier" panose="02060502040504020203" pitchFamily="18" charset="77"/>
              </a:rPr>
              <a:t>Choose the most promising node / nodes</a:t>
            </a:r>
          </a:p>
          <a:p>
            <a:pPr marL="342900" indent="-342900">
              <a:buAutoNum type="arabicPeriod"/>
            </a:pPr>
            <a:r>
              <a:rPr lang="en-US" dirty="0">
                <a:latin typeface="Test Signifier" panose="02060502040504020203" pitchFamily="18" charset="77"/>
              </a:rPr>
              <a:t>Expansion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Test Signifier" panose="02060502040504020203" pitchFamily="18" charset="77"/>
              </a:rPr>
              <a:t>Add one or more child nodes</a:t>
            </a:r>
          </a:p>
          <a:p>
            <a:pPr marL="342900" indent="-342900">
              <a:buAutoNum type="arabicPeriod"/>
            </a:pPr>
            <a:r>
              <a:rPr lang="en-US" dirty="0">
                <a:latin typeface="Test Signifier" panose="02060502040504020203" pitchFamily="18" charset="77"/>
              </a:rPr>
              <a:t>Playout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Test Signifier" panose="02060502040504020203" pitchFamily="18" charset="77"/>
              </a:rPr>
              <a:t>Simulate a random playthrough</a:t>
            </a:r>
          </a:p>
          <a:p>
            <a:pPr marL="342900" indent="-342900">
              <a:buAutoNum type="arabicPeriod"/>
            </a:pPr>
            <a:r>
              <a:rPr lang="en-US" dirty="0">
                <a:latin typeface="Test Signifier" panose="02060502040504020203" pitchFamily="18" charset="77"/>
              </a:rPr>
              <a:t>Backprop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Test Signifier" panose="02060502040504020203" pitchFamily="18" charset="77"/>
              </a:rPr>
              <a:t>Update the results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Test Signifier" panose="02060502040504020203" pitchFamily="18" charset="77"/>
            </a:endParaRPr>
          </a:p>
          <a:p>
            <a:r>
              <a:rPr lang="en-US" dirty="0">
                <a:latin typeface="Test Signifier" panose="02060502040504020203" pitchFamily="18" charset="77"/>
              </a:rPr>
              <a:t>Used in the real world to great success (AlphaGo)!</a:t>
            </a:r>
          </a:p>
        </p:txBody>
      </p:sp>
      <p:pic>
        <p:nvPicPr>
          <p:cNvPr id="6" name="Picture 5" descr="A math equation with a plus and a plus&#10;&#10;Description automatically generated">
            <a:extLst>
              <a:ext uri="{FF2B5EF4-FFF2-40B4-BE49-F238E27FC236}">
                <a16:creationId xmlns:a16="http://schemas.microsoft.com/office/drawing/2014/main" id="{307FA9BD-339E-4517-E619-3056C54B0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595" y="3261221"/>
            <a:ext cx="1972111" cy="6016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C48AD3-2C3E-FC24-E9B3-D4A07A46A248}"/>
              </a:ext>
            </a:extLst>
          </p:cNvPr>
          <p:cNvSpPr txBox="1"/>
          <p:nvPr/>
        </p:nvSpPr>
        <p:spPr>
          <a:xfrm>
            <a:off x="5393353" y="3679299"/>
            <a:ext cx="5353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0000"/>
                </a:solidFill>
              </a:rPr>
              <a:t>Exploit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DCDDD3-7C9A-C198-D527-9A1B9A3AC810}"/>
              </a:ext>
            </a:extLst>
          </p:cNvPr>
          <p:cNvSpPr txBox="1"/>
          <p:nvPr/>
        </p:nvSpPr>
        <p:spPr>
          <a:xfrm>
            <a:off x="6263294" y="3861698"/>
            <a:ext cx="5934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0000"/>
                </a:solidFill>
              </a:rPr>
              <a:t>Explore</a:t>
            </a:r>
          </a:p>
        </p:txBody>
      </p:sp>
      <p:pic>
        <p:nvPicPr>
          <p:cNvPr id="2050" name="Picture 2" descr="AlphaGo - The Movie | Full award-winning documentary">
            <a:extLst>
              <a:ext uri="{FF2B5EF4-FFF2-40B4-BE49-F238E27FC236}">
                <a16:creationId xmlns:a16="http://schemas.microsoft.com/office/drawing/2014/main" id="{89C50030-B765-8983-7CFD-AA9012AE1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31" y="4914447"/>
            <a:ext cx="2104571" cy="1578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6928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510BB-405C-21D6-529C-7FB5E9FAE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Monte Carlo Tree Search Self Refine (</a:t>
            </a:r>
            <a:r>
              <a:rPr lang="en-US" sz="3600" dirty="0" err="1"/>
              <a:t>MCTSr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715D2-9E01-FE8D-3E60-E67FE1AF8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There are some changes proposed, over the regular MCTS methodology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i="1" dirty="0"/>
              <a:t>UCT Modification:</a:t>
            </a:r>
          </a:p>
          <a:p>
            <a:pPr lvl="1"/>
            <a:r>
              <a:rPr lang="en-US" b="1" u="sng" dirty="0"/>
              <a:t>Purpose:</a:t>
            </a:r>
            <a:r>
              <a:rPr lang="en-US" dirty="0"/>
              <a:t> Counteract the tendency of the self reward function.</a:t>
            </a:r>
          </a:p>
          <a:p>
            <a:pPr lvl="1"/>
            <a:r>
              <a:rPr lang="en-US" dirty="0"/>
              <a:t>Averages the Reward minimum and the mean, balancing worst case and average outcomes.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i="1" dirty="0"/>
              <a:t>Dynamic Pruning:</a:t>
            </a:r>
          </a:p>
          <a:p>
            <a:pPr lvl="1"/>
            <a:r>
              <a:rPr lang="en-US" b="1" u="sng" dirty="0"/>
              <a:t>Purpose: </a:t>
            </a:r>
            <a:r>
              <a:rPr lang="en-US" dirty="0"/>
              <a:t>Limit Search Space</a:t>
            </a:r>
            <a:endParaRPr lang="en-US" i="1" dirty="0"/>
          </a:p>
          <a:p>
            <a:pPr lvl="1"/>
            <a:r>
              <a:rPr lang="en-US" dirty="0"/>
              <a:t>Stop if we reach a maximum number of child nodes.</a:t>
            </a:r>
          </a:p>
          <a:p>
            <a:pPr lvl="1"/>
            <a:r>
              <a:rPr lang="en-US" dirty="0"/>
              <a:t>At least one child node has a higher score than the parent.</a:t>
            </a:r>
          </a:p>
          <a:p>
            <a:pPr lvl="1"/>
            <a:endParaRPr lang="en-US" dirty="0"/>
          </a:p>
          <a:p>
            <a:r>
              <a:rPr lang="en-US" i="1" dirty="0"/>
              <a:t>Non-Random Rollout </a:t>
            </a:r>
            <a:endParaRPr lang="en-US" b="1" i="1" u="sng" dirty="0"/>
          </a:p>
          <a:p>
            <a:pPr lvl="1"/>
            <a:r>
              <a:rPr lang="en-US" b="1" u="sng" dirty="0"/>
              <a:t>Purpose:</a:t>
            </a:r>
            <a:r>
              <a:rPr lang="en-US" dirty="0"/>
              <a:t> Converge to an answer quicker </a:t>
            </a:r>
          </a:p>
          <a:p>
            <a:pPr lvl="1"/>
            <a:r>
              <a:rPr lang="en-US" dirty="0"/>
              <a:t>Not random, does more a traditional search, generating new answers.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491F5AE7-A811-6501-F12F-1E5530106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3838" y="4658949"/>
            <a:ext cx="3509962" cy="996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A36B9A-85F1-0211-6706-F2A19AFDBA9A}"/>
              </a:ext>
            </a:extLst>
          </p:cNvPr>
          <p:cNvSpPr txBox="1"/>
          <p:nvPr/>
        </p:nvSpPr>
        <p:spPr>
          <a:xfrm>
            <a:off x="0" y="6378523"/>
            <a:ext cx="5250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  <a:latin typeface="Test Signifier" panose="02060502040504020203" pitchFamily="18" charset="77"/>
              </a:rPr>
              <a:t>Here’s a short demo about how this works! </a:t>
            </a: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  <a:latin typeface="Test Signifier" panose="02060502040504020203" pitchFamily="18" charset="77"/>
                <a:sym typeface="Wingdings" pitchFamily="2" charset="2"/>
              </a:rPr>
              <a:t></a:t>
            </a:r>
            <a:endParaRPr lang="en-US">
              <a:solidFill>
                <a:schemeClr val="tx2">
                  <a:lumMod val="50000"/>
                  <a:lumOff val="50000"/>
                </a:schemeClr>
              </a:solidFill>
              <a:latin typeface="Test Signifier" panose="020605020405040202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49327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B510C5-7406-6FCB-5D82-617BB170B925}"/>
              </a:ext>
            </a:extLst>
          </p:cNvPr>
          <p:cNvSpPr txBox="1"/>
          <p:nvPr/>
        </p:nvSpPr>
        <p:spPr>
          <a:xfrm>
            <a:off x="4738688" y="1335882"/>
            <a:ext cx="271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est Söhne" panose="020B0503030202060203" pitchFamily="34" charset="77"/>
              </a:rPr>
              <a:t>What is 2 + 2 + 2?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FEBC91-617B-5CE3-5995-4BAA1B31BAFE}"/>
              </a:ext>
            </a:extLst>
          </p:cNvPr>
          <p:cNvSpPr txBox="1"/>
          <p:nvPr/>
        </p:nvSpPr>
        <p:spPr>
          <a:xfrm>
            <a:off x="4738687" y="2202656"/>
            <a:ext cx="271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  <a:latin typeface="Test Söhne" panose="020B0503030202060203" pitchFamily="34" charset="77"/>
              </a:rPr>
              <a:t>I don’t know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B19586-30FE-4CAF-2646-B5646672C2BD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6096000" y="1705214"/>
            <a:ext cx="1" cy="4974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72746C3-81BF-5D92-43A0-BFFB414175CD}"/>
              </a:ext>
            </a:extLst>
          </p:cNvPr>
          <p:cNvSpPr txBox="1"/>
          <p:nvPr/>
        </p:nvSpPr>
        <p:spPr>
          <a:xfrm>
            <a:off x="7174706" y="3069430"/>
            <a:ext cx="271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Test Söhne" panose="020B0503030202060203" pitchFamily="34" charset="77"/>
              </a:rPr>
              <a:t>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B68347-EBB1-5F53-96BC-86FC458A942C}"/>
              </a:ext>
            </a:extLst>
          </p:cNvPr>
          <p:cNvSpPr txBox="1"/>
          <p:nvPr/>
        </p:nvSpPr>
        <p:spPr>
          <a:xfrm>
            <a:off x="3659983" y="4181237"/>
            <a:ext cx="2283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est Söhne" panose="020B0503030202060203" pitchFamily="34" charset="77"/>
              </a:rPr>
              <a:t>6 + 0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253690-A359-0E88-2968-DBD2D989C1D2}"/>
              </a:ext>
            </a:extLst>
          </p:cNvPr>
          <p:cNvSpPr txBox="1"/>
          <p:nvPr/>
        </p:nvSpPr>
        <p:spPr>
          <a:xfrm>
            <a:off x="2302671" y="3069430"/>
            <a:ext cx="271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Test Söhne" panose="020B0503030202060203" pitchFamily="34" charset="77"/>
              </a:rPr>
              <a:t>4 + 2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74538C-AAB9-04DA-6F9C-27668726811E}"/>
              </a:ext>
            </a:extLst>
          </p:cNvPr>
          <p:cNvSpPr txBox="1"/>
          <p:nvPr/>
        </p:nvSpPr>
        <p:spPr>
          <a:xfrm>
            <a:off x="1376363" y="4181237"/>
            <a:ext cx="2283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  <a:latin typeface="Test Söhne" panose="020B0503030202060203" pitchFamily="34" charset="77"/>
              </a:rPr>
              <a:t>6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78E4D8F-A2E9-99AF-2C5D-BE57D55121A7}"/>
              </a:ext>
            </a:extLst>
          </p:cNvPr>
          <p:cNvCxnSpPr>
            <a:cxnSpLocks/>
            <a:stCxn id="7" idx="2"/>
            <a:endCxn id="13" idx="0"/>
          </p:cNvCxnSpPr>
          <p:nvPr/>
        </p:nvCxnSpPr>
        <p:spPr>
          <a:xfrm flipH="1">
            <a:off x="3659984" y="2571988"/>
            <a:ext cx="2436016" cy="4974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4FD158-5D79-C39E-300E-E3403C87E6F9}"/>
              </a:ext>
            </a:extLst>
          </p:cNvPr>
          <p:cNvCxnSpPr>
            <a:cxnSpLocks/>
            <a:stCxn id="13" idx="2"/>
            <a:endCxn id="12" idx="0"/>
          </p:cNvCxnSpPr>
          <p:nvPr/>
        </p:nvCxnSpPr>
        <p:spPr>
          <a:xfrm>
            <a:off x="3659984" y="3438762"/>
            <a:ext cx="1141809" cy="7424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441A68D-44B4-4FE4-AC8C-0B4514725BB2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2518173" y="3438762"/>
            <a:ext cx="1141811" cy="7424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6613187-EE49-9CB6-CBEE-DEA647896F70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6096000" y="2571988"/>
            <a:ext cx="2436019" cy="4974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5BCFB40D-42A8-1BAC-3E34-5E5F367B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740"/>
            <a:ext cx="12192000" cy="1063109"/>
          </a:xfrm>
        </p:spPr>
        <p:txBody>
          <a:bodyPr/>
          <a:lstStyle/>
          <a:p>
            <a:r>
              <a:rPr lang="en-US" dirty="0"/>
              <a:t>Monte Carlo Tree Search Illustration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93175C-A47A-5BD5-A9CE-42F26DEEDA5A}"/>
              </a:ext>
            </a:extLst>
          </p:cNvPr>
          <p:cNvSpPr txBox="1"/>
          <p:nvPr/>
        </p:nvSpPr>
        <p:spPr>
          <a:xfrm>
            <a:off x="64294" y="4822031"/>
            <a:ext cx="119657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est Signifier" panose="02060502040504020203" pitchFamily="18" charset="77"/>
              </a:rPr>
              <a:t>Start with a baseline answer.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est Signifier" panose="02060502040504020203" pitchFamily="18" charset="77"/>
              </a:rPr>
              <a:t>Sample different answers.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est Signifier" panose="02060502040504020203" pitchFamily="18" charset="77"/>
              </a:rPr>
              <a:t>Evaluate sampled answers. Score with the worst case with new Q function.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est Signifier" panose="02060502040504020203" pitchFamily="18" charset="77"/>
              </a:rPr>
              <a:t>Propagate and re-explore. Stop exploring parent nodes if child nodes have higher score (Efficiency)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est Signifier" panose="020605020405040202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24695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</TotalTime>
  <Words>766</Words>
  <Application>Microsoft Macintosh PowerPoint</Application>
  <PresentationFormat>Widescreen</PresentationFormat>
  <Paragraphs>127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Test Signifier</vt:lpstr>
      <vt:lpstr>Test Söhne</vt:lpstr>
      <vt:lpstr>Office Theme</vt:lpstr>
      <vt:lpstr>Accessing GPT-4 level Mathematical Olympiad Solutions via Monte Carlo Tree Self-refine with LLaMa-3 8B</vt:lpstr>
      <vt:lpstr>Caveats</vt:lpstr>
      <vt:lpstr>Contents</vt:lpstr>
      <vt:lpstr>Why does it make sense to deploy small models? </vt:lpstr>
      <vt:lpstr>What is the General Intuition?</vt:lpstr>
      <vt:lpstr>Does this work?</vt:lpstr>
      <vt:lpstr>Monte Carlo Tree Search</vt:lpstr>
      <vt:lpstr>Monte Carlo Tree Search Self Refine (MCTSr)</vt:lpstr>
      <vt:lpstr>Monte Carlo Tree Search Illustration</vt:lpstr>
      <vt:lpstr>Don’t models like their own outputs? Doesn’t Self-Refine Overfit?</vt:lpstr>
      <vt:lpstr>Limitations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Accessing GPT-4 level Mathematical Olympiad Solutions via Monte Carlo Tree Self-refine with LLaMa-3 8B</dc:title>
  <dc:creator>Sumuk Shashidhar</dc:creator>
  <cp:lastModifiedBy>Sumuk Shashidhar</cp:lastModifiedBy>
  <cp:revision>2</cp:revision>
  <dcterms:created xsi:type="dcterms:W3CDTF">2024-08-26T04:09:24Z</dcterms:created>
  <dcterms:modified xsi:type="dcterms:W3CDTF">2024-08-29T21:20:27Z</dcterms:modified>
</cp:coreProperties>
</file>

<file path=docProps/thumbnail.jpeg>
</file>